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2"/>
  </p:notesMasterIdLst>
  <p:sldIdLst>
    <p:sldId id="256" r:id="rId30"/>
    <p:sldId id="257" r:id="rId31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275" r:id="rId52"/>
    <p:sldId id="276" r:id="rId53"/>
    <p:sldId id="277" r:id="rId54"/>
    <p:sldId id="278" r:id="rId55"/>
    <p:sldId id="279" r:id="rId56"/>
    <p:sldId id="280" r:id="rId57"/>
    <p:sldId id="281" r:id="rId58"/>
    <p:sldId id="282" r:id="rId59"/>
    <p:sldId id="283" r:id="rId60"/>
    <p:sldId id="284" r:id="rId61"/>
    <p:sldId id="285" r:id="rId62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Glacial Indifference" charset="1" panose="00000000000000000000"/>
      <p:regular r:id="rId8"/>
    </p:embeddedFont>
    <p:embeddedFont>
      <p:font typeface="Glacial Indifference Bold" charset="1" panose="00000800000000000000"/>
      <p:regular r:id="rId9"/>
    </p:embeddedFont>
    <p:embeddedFont>
      <p:font typeface="Glacial Indifference Italics" charset="1" panose="00000000000000000000"/>
      <p:regular r:id="rId10"/>
    </p:embeddedFont>
    <p:embeddedFont>
      <p:font typeface="Glacial Indifference Bold Italics" charset="1" panose="00000800000000000000"/>
      <p:regular r:id="rId11"/>
    </p:embeddedFont>
    <p:embeddedFont>
      <p:font typeface="Libre Baskerville" charset="1" panose="02000000000000000000"/>
      <p:regular r:id="rId12"/>
    </p:embeddedFont>
    <p:embeddedFont>
      <p:font typeface="Libre Baskerville Bold" charset="1" panose="02000000000000000000"/>
      <p:regular r:id="rId13"/>
    </p:embeddedFont>
    <p:embeddedFont>
      <p:font typeface="Libre Baskerville Italics" charset="1" panose="02000000000000000000"/>
      <p:regular r:id="rId14"/>
    </p:embeddedFont>
    <p:embeddedFont>
      <p:font typeface="Lato" charset="1" panose="020F0502020204030203"/>
      <p:regular r:id="rId15"/>
    </p:embeddedFont>
    <p:embeddedFont>
      <p:font typeface="Lato Bold" charset="1" panose="020F0802020204030203"/>
      <p:regular r:id="rId16"/>
    </p:embeddedFont>
    <p:embeddedFont>
      <p:font typeface="Lato Italics" charset="1" panose="020F0502020204030203"/>
      <p:regular r:id="rId17"/>
    </p:embeddedFont>
    <p:embeddedFont>
      <p:font typeface="Lato Bold Italics" charset="1" panose="020F0802020204030203"/>
      <p:regular r:id="rId18"/>
    </p:embeddedFont>
    <p:embeddedFont>
      <p:font typeface="Arimo" charset="1" panose="020B0604020202020204"/>
      <p:regular r:id="rId19"/>
    </p:embeddedFont>
    <p:embeddedFont>
      <p:font typeface="Arimo Bold" charset="1" panose="020B0704020202020204"/>
      <p:regular r:id="rId20"/>
    </p:embeddedFont>
    <p:embeddedFont>
      <p:font typeface="Arimo Italics" charset="1" panose="020B0604020202090204"/>
      <p:regular r:id="rId21"/>
    </p:embeddedFont>
    <p:embeddedFont>
      <p:font typeface="Arimo Bold Italics" charset="1" panose="020B0704020202090204"/>
      <p:regular r:id="rId22"/>
    </p:embeddedFont>
    <p:embeddedFont>
      <p:font typeface="Lato Heavy" charset="1" panose="020F0502020204030203"/>
      <p:regular r:id="rId23"/>
    </p:embeddedFont>
    <p:embeddedFont>
      <p:font typeface="Lato Heavy Bold" charset="1" panose="020F0502020204030203"/>
      <p:regular r:id="rId24"/>
    </p:embeddedFont>
    <p:embeddedFont>
      <p:font typeface="Lato Heavy Italics" charset="1" panose="020F0502020204030203"/>
      <p:regular r:id="rId25"/>
    </p:embeddedFont>
    <p:embeddedFont>
      <p:font typeface="Lato Heavy Bold Italics" charset="1" panose="020F0502020204030203"/>
      <p:regular r:id="rId26"/>
    </p:embeddedFont>
    <p:embeddedFont>
      <p:font typeface="Sanchez" charset="1" panose="02000000000000000000"/>
      <p:regular r:id="rId27"/>
    </p:embeddedFont>
    <p:embeddedFont>
      <p:font typeface="Sanchez Italics" charset="1" panose="00000000000000000000"/>
      <p:regular r:id="rId28"/>
    </p:embeddedFont>
    <p:embeddedFont>
      <p:font typeface="League Spartan" charset="1" panose="000008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notesMasters/notesMaster1.xml" Type="http://schemas.openxmlformats.org/officeDocument/2006/relationships/notesMaster"/><Relationship Id="rId33" Target="theme/theme2.xml" Type="http://schemas.openxmlformats.org/officeDocument/2006/relationships/theme"/><Relationship Id="rId34" Target="notesSlides/notesSlide1.xml" Type="http://schemas.openxmlformats.org/officeDocument/2006/relationships/notes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42" Target="slides/slide10.xml" Type="http://schemas.openxmlformats.org/officeDocument/2006/relationships/slide"/><Relationship Id="rId43" Target="slides/slide11.xml" Type="http://schemas.openxmlformats.org/officeDocument/2006/relationships/slide"/><Relationship Id="rId44" Target="slides/slide12.xml" Type="http://schemas.openxmlformats.org/officeDocument/2006/relationships/slide"/><Relationship Id="rId45" Target="slides/slide13.xml" Type="http://schemas.openxmlformats.org/officeDocument/2006/relationships/slide"/><Relationship Id="rId46" Target="slides/slide14.xml" Type="http://schemas.openxmlformats.org/officeDocument/2006/relationships/slide"/><Relationship Id="rId47" Target="slides/slide15.xml" Type="http://schemas.openxmlformats.org/officeDocument/2006/relationships/slide"/><Relationship Id="rId48" Target="slides/slide16.xml" Type="http://schemas.openxmlformats.org/officeDocument/2006/relationships/slide"/><Relationship Id="rId49" Target="slides/slide17.xml" Type="http://schemas.openxmlformats.org/officeDocument/2006/relationships/slide"/><Relationship Id="rId5" Target="tableStyles.xml" Type="http://schemas.openxmlformats.org/officeDocument/2006/relationships/tableStyles"/><Relationship Id="rId50" Target="slides/slide18.xml" Type="http://schemas.openxmlformats.org/officeDocument/2006/relationships/slide"/><Relationship Id="rId51" Target="slides/slide19.xml" Type="http://schemas.openxmlformats.org/officeDocument/2006/relationships/slide"/><Relationship Id="rId52" Target="slides/slide20.xml" Type="http://schemas.openxmlformats.org/officeDocument/2006/relationships/slide"/><Relationship Id="rId53" Target="slides/slide21.xml" Type="http://schemas.openxmlformats.org/officeDocument/2006/relationships/slide"/><Relationship Id="rId54" Target="slides/slide22.xml" Type="http://schemas.openxmlformats.org/officeDocument/2006/relationships/slide"/><Relationship Id="rId55" Target="slides/slide23.xml" Type="http://schemas.openxmlformats.org/officeDocument/2006/relationships/slide"/><Relationship Id="rId56" Target="slides/slide24.xml" Type="http://schemas.openxmlformats.org/officeDocument/2006/relationships/slide"/><Relationship Id="rId57" Target="slides/slide25.xml" Type="http://schemas.openxmlformats.org/officeDocument/2006/relationships/slide"/><Relationship Id="rId58" Target="slides/slide26.xml" Type="http://schemas.openxmlformats.org/officeDocument/2006/relationships/slide"/><Relationship Id="rId59" Target="slides/slide27.xml" Type="http://schemas.openxmlformats.org/officeDocument/2006/relationships/slide"/><Relationship Id="rId6" Target="fonts/font6.fntdata" Type="http://schemas.openxmlformats.org/officeDocument/2006/relationships/font"/><Relationship Id="rId60" Target="slides/slide28.xml" Type="http://schemas.openxmlformats.org/officeDocument/2006/relationships/slide"/><Relationship Id="rId61" Target="slides/slide29.xml" Type="http://schemas.openxmlformats.org/officeDocument/2006/relationships/slide"/><Relationship Id="rId62" Target="slides/slide30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sv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sv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sv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sv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sv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sv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svg" Type="http://schemas.openxmlformats.org/officeDocument/2006/relationships/image"/><Relationship Id="rId3" Target="../media/image2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sv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sv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sv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.sv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sv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svg" Type="http://schemas.openxmlformats.org/officeDocument/2006/relationships/image"/><Relationship Id="rId3" Target="../media/image29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svg" Type="http://schemas.openxmlformats.org/officeDocument/2006/relationships/image"/><Relationship Id="rId3" Target="../media/image30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svg" Type="http://schemas.openxmlformats.org/officeDocument/2006/relationships/image"/><Relationship Id="rId3" Target="../media/image31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svg" Type="http://schemas.openxmlformats.org/officeDocument/2006/relationships/image"/><Relationship Id="rId3" Target="../media/image3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sv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sv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42554" y="4545348"/>
            <a:ext cx="12116209" cy="1210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8000">
                <a:solidFill>
                  <a:srgbClr val="FFFFFF"/>
                </a:solidFill>
                <a:latin typeface="League Spartan"/>
              </a:rPr>
              <a:t>Syscorrection Fiscal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12356" y="6278414"/>
            <a:ext cx="1034937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Glacial Indifference Bold"/>
              </a:rPr>
              <a:t>Software para correção de informações em arquivos digitais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3916084" y="1028700"/>
            <a:ext cx="257702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5" id="5"/>
          <p:cNvSpPr/>
          <p:nvPr/>
        </p:nvSpPr>
        <p:spPr>
          <a:xfrm rot="0">
            <a:off x="18002863" y="-233785"/>
            <a:ext cx="567624" cy="1076857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3813988" y="7221238"/>
            <a:ext cx="5613970" cy="1270835"/>
            <a:chOff x="0" y="0"/>
            <a:chExt cx="7485293" cy="169444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7485293" cy="1031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37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71724"/>
              <a:ext cx="7485293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Sanchez"/>
                </a:rPr>
                <a:t>Aluno : Luciano de Oliveira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793" r="0" b="793"/>
          <a:stretch>
            <a:fillRect/>
          </a:stretch>
        </p:blipFill>
        <p:spPr>
          <a:xfrm flipH="false" flipV="false" rot="0">
            <a:off x="6008963" y="473064"/>
            <a:ext cx="9356160" cy="1473223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3813988" y="8194720"/>
            <a:ext cx="5613970" cy="888248"/>
            <a:chOff x="0" y="0"/>
            <a:chExt cx="7485293" cy="118433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7485293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68710"/>
              <a:ext cx="7485293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Sanchez"/>
                </a:rPr>
                <a:t>Orientador : Fábio Barreto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477202" y="5124637"/>
            <a:ext cx="10233345" cy="1423018"/>
            <a:chOff x="0" y="0"/>
            <a:chExt cx="3653180" cy="508000"/>
          </a:xfrm>
        </p:grpSpPr>
        <p:sp>
          <p:nvSpPr>
            <p:cNvPr name="Freeform 14" id="14"/>
            <p:cNvSpPr/>
            <p:nvPr/>
          </p:nvSpPr>
          <p:spPr>
            <a:xfrm>
              <a:off x="0" y="215900"/>
              <a:ext cx="3653180" cy="76200"/>
            </a:xfrm>
            <a:custGeom>
              <a:avLst/>
              <a:gdLst/>
              <a:ahLst/>
              <a:cxnLst/>
              <a:rect r="r" b="b" t="t" l="l"/>
              <a:pathLst>
                <a:path h="76200" w="3653180">
                  <a:moveTo>
                    <a:pt x="0" y="0"/>
                  </a:moveTo>
                  <a:lnTo>
                    <a:pt x="3653180" y="0"/>
                  </a:lnTo>
                  <a:lnTo>
                    <a:pt x="365318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ED65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056326" y="2494666"/>
            <a:ext cx="10349375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Glacial Indifference Bold"/>
              </a:rPr>
              <a:t>Sistemas de Informação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70526" y="1028700"/>
            <a:ext cx="2271744" cy="22717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814093" y="4262869"/>
            <a:ext cx="2524792" cy="209557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4949116" y="4262869"/>
            <a:ext cx="2524792" cy="209557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210859" y="2262469"/>
            <a:ext cx="9866282" cy="6096377"/>
            <a:chOff x="0" y="0"/>
            <a:chExt cx="13155043" cy="812850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516537" y="4501061"/>
              <a:ext cx="12121970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000000"/>
                  </a:solidFill>
                  <a:latin typeface="League Spartan"/>
                </a:rPr>
                <a:t>Ferramenta que pudesse corrigir informações no arquivo digital EFD-Contribuições.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265227"/>
              <a:ext cx="13155043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91364" y="7656697"/>
              <a:ext cx="11772314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382578" y="0"/>
              <a:ext cx="2389887" cy="3488887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7093440" y="195362"/>
            <a:ext cx="1017676" cy="616682"/>
            <a:chOff x="0" y="0"/>
            <a:chExt cx="1356901" cy="82224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000000"/>
                  </a:solidFill>
                  <a:latin typeface="Oswald Bold"/>
                </a:rPr>
                <a:t>10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98511" y="332009"/>
            <a:ext cx="9556360" cy="1393381"/>
            <a:chOff x="0" y="0"/>
            <a:chExt cx="12741813" cy="185784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85725"/>
              <a:ext cx="9706168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23757"/>
              <a:ext cx="12741813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League Spartan"/>
                </a:rPr>
                <a:t>Syscorrection Fiscal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711673" y="1033209"/>
            <a:ext cx="2524792" cy="2095577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>
            <a:off x="18002863" y="-233785"/>
            <a:ext cx="567624" cy="1076857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6867122" y="36866"/>
            <a:ext cx="1017676" cy="616682"/>
            <a:chOff x="0" y="0"/>
            <a:chExt cx="1356901" cy="82224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000000"/>
                  </a:solidFill>
                  <a:latin typeface="Oswald Bold"/>
                </a:rPr>
                <a:t>11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-5400000">
            <a:off x="13047028" y="2183653"/>
            <a:ext cx="202009" cy="8225892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035086" y="653548"/>
            <a:ext cx="8224214" cy="5469102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98511" y="4089416"/>
            <a:ext cx="6280271" cy="339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</a:p>
          <a:p>
            <a:pPr algn="l">
              <a:lnSpc>
                <a:spcPts val="3884"/>
              </a:lnSpc>
            </a:pPr>
            <a:r>
              <a:rPr lang="en-US" sz="2800">
                <a:solidFill>
                  <a:srgbClr val="000000"/>
                </a:solidFill>
                <a:latin typeface="Glacial Indifference"/>
              </a:rPr>
              <a:t>      Tem como objetivo principal, corrigir informações de CST, PIS, COFINS e alíquotas de ICMS dentro dos registros dos arquivos digitais EFD-Contribuições.</a:t>
            </a: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000000"/>
                </a:solidFill>
                <a:latin typeface="Glacial Indifference"/>
              </a:rPr>
              <a:t>         </a:t>
            </a: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000000"/>
                </a:solidFill>
                <a:latin typeface="Glacial Indifference"/>
              </a:rPr>
              <a:t>        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176160" y="4505969"/>
            <a:ext cx="844703" cy="7011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50754" y="1126397"/>
            <a:ext cx="919875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Interface inicial.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695054" y="214607"/>
            <a:ext cx="2524792" cy="2095577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8002863" y="-233785"/>
            <a:ext cx="567624" cy="1076857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615130" y="-294845"/>
            <a:ext cx="9556360" cy="1393381"/>
            <a:chOff x="0" y="0"/>
            <a:chExt cx="12741813" cy="185784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85725"/>
              <a:ext cx="9706168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23757"/>
              <a:ext cx="12741813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League Spartan"/>
                </a:rPr>
                <a:t>Syscorrection Fiscal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950754" y="1826405"/>
            <a:ext cx="12902165" cy="7741299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6885092" y="243985"/>
            <a:ext cx="1017676" cy="616682"/>
            <a:chOff x="0" y="0"/>
            <a:chExt cx="1356901" cy="82224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000000"/>
                  </a:solidFill>
                  <a:latin typeface="Oswald Bold"/>
                </a:rPr>
                <a:t>12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rot="0">
            <a:off x="18193363" y="-43285"/>
            <a:ext cx="567624" cy="1076857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4" id="14"/>
          <p:cNvSpPr/>
          <p:nvPr/>
        </p:nvSpPr>
        <p:spPr>
          <a:xfrm rot="5400000">
            <a:off x="9314780" y="3326341"/>
            <a:ext cx="193403" cy="12882877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8109778" y="3502353"/>
            <a:ext cx="210021" cy="10539619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720599" y="-122401"/>
            <a:ext cx="2524792" cy="209557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15130" y="-337008"/>
            <a:ext cx="9556360" cy="1393381"/>
            <a:chOff x="0" y="0"/>
            <a:chExt cx="12741813" cy="18578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85725"/>
              <a:ext cx="9706168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23757"/>
              <a:ext cx="12741813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League Spartan"/>
                </a:rPr>
                <a:t>Syscorrection Fiscal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89585" y="1205246"/>
            <a:ext cx="919875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Cadastro de contribuintes.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099458" y="168583"/>
            <a:ext cx="1017676" cy="616682"/>
            <a:chOff x="0" y="0"/>
            <a:chExt cx="1356901" cy="82224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000000"/>
                  </a:solidFill>
                  <a:latin typeface="Oswald Bold"/>
                </a:rPr>
                <a:t>13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18002897" y="-2245101"/>
            <a:ext cx="301722" cy="12563411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944979" y="2009212"/>
            <a:ext cx="10555760" cy="65445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678435" y="-19177"/>
            <a:ext cx="2524792" cy="209557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8002863" y="-233785"/>
            <a:ext cx="567624" cy="1076857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822249" y="-233785"/>
            <a:ext cx="9556360" cy="1393381"/>
            <a:chOff x="0" y="0"/>
            <a:chExt cx="12741813" cy="18578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85725"/>
              <a:ext cx="9706168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23757"/>
              <a:ext cx="12741813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League Spartan"/>
                </a:rPr>
                <a:t>Syscorrection Fiscal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96704" y="1308470"/>
            <a:ext cx="919875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Cadastro de usuários.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985221" y="143038"/>
            <a:ext cx="1017676" cy="616682"/>
            <a:chOff x="0" y="0"/>
            <a:chExt cx="1356901" cy="82224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000000"/>
                  </a:solidFill>
                  <a:latin typeface="Oswald Bold"/>
                </a:rPr>
                <a:t>14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5400000">
            <a:off x="8083368" y="4110119"/>
            <a:ext cx="210021" cy="10639332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870442" y="2158780"/>
            <a:ext cx="10637603" cy="70740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695054" y="214607"/>
            <a:ext cx="2524792" cy="209557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8002863" y="-233785"/>
            <a:ext cx="567624" cy="1076857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880490" y="-130986"/>
            <a:ext cx="9556360" cy="1393381"/>
            <a:chOff x="0" y="0"/>
            <a:chExt cx="12741813" cy="18578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85725"/>
              <a:ext cx="9706168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23757"/>
              <a:ext cx="12741813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League Spartan"/>
                </a:rPr>
                <a:t>Syscorrection Fiscal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880490" y="1565445"/>
            <a:ext cx="919875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Cadastros - Área Gerencial.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985187" y="134112"/>
            <a:ext cx="1017676" cy="616682"/>
            <a:chOff x="0" y="0"/>
            <a:chExt cx="1356901" cy="82224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000000"/>
                  </a:solidFill>
                  <a:latin typeface="Oswald Bold"/>
                </a:rPr>
                <a:t>15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5400000">
            <a:off x="8404097" y="3822303"/>
            <a:ext cx="176784" cy="10606095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206060" y="2375818"/>
            <a:ext cx="10568004" cy="655216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711673" y="202272"/>
            <a:ext cx="2524792" cy="209557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8002863" y="-233785"/>
            <a:ext cx="567624" cy="1076857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6985187" y="191661"/>
            <a:ext cx="1017676" cy="616682"/>
            <a:chOff x="0" y="0"/>
            <a:chExt cx="1356901" cy="82224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000000"/>
                  </a:solidFill>
                  <a:latin typeface="Oswald Bold"/>
                </a:rPr>
                <a:t>16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1994" y="-143321"/>
            <a:ext cx="9556360" cy="1393381"/>
            <a:chOff x="0" y="0"/>
            <a:chExt cx="12741813" cy="185784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9706168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23757"/>
              <a:ext cx="12741813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League Spartan"/>
                </a:rPr>
                <a:t>Syscorrection Fiscal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21994" y="1755945"/>
            <a:ext cx="919875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Tela de importação do arquivo digital.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604691" y="2403176"/>
            <a:ext cx="11748622" cy="7049173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5400000">
            <a:off x="8380214" y="3763520"/>
            <a:ext cx="193403" cy="11752795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695054" y="-150074"/>
            <a:ext cx="2524792" cy="209557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8002863" y="-233785"/>
            <a:ext cx="567624" cy="1076857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6985187" y="99641"/>
            <a:ext cx="1017676" cy="616682"/>
            <a:chOff x="0" y="0"/>
            <a:chExt cx="1356901" cy="82224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000000"/>
                  </a:solidFill>
                  <a:latin typeface="Oswald Bold"/>
                </a:rPr>
                <a:t>17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15130" y="-495667"/>
            <a:ext cx="9556360" cy="1393381"/>
            <a:chOff x="0" y="0"/>
            <a:chExt cx="12741813" cy="185784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9706168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23757"/>
              <a:ext cx="12741813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League Spartan"/>
                </a:rPr>
                <a:t>Syscorrection Fiscal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972732" y="902951"/>
            <a:ext cx="919875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Visualização de registros para correção.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199182" y="1440796"/>
            <a:ext cx="13936171" cy="8431384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5400000">
            <a:off x="9065410" y="3045496"/>
            <a:ext cx="193403" cy="13946483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761530" y="-273916"/>
            <a:ext cx="2524792" cy="209557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8002863" y="-233785"/>
            <a:ext cx="567624" cy="1076857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548655" y="-539500"/>
            <a:ext cx="9556360" cy="1393381"/>
            <a:chOff x="0" y="0"/>
            <a:chExt cx="12741813" cy="18578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85725"/>
              <a:ext cx="9706168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23757"/>
              <a:ext cx="12741813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League Spartan"/>
                </a:rPr>
                <a:t>Syscorrection Fiscal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906257" y="796731"/>
            <a:ext cx="919875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Visualização de registros corrigidos.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985187" y="157190"/>
            <a:ext cx="1017676" cy="616682"/>
            <a:chOff x="0" y="0"/>
            <a:chExt cx="1356901" cy="82224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000000"/>
                  </a:solidFill>
                  <a:latin typeface="Oswald Bold"/>
                </a:rPr>
                <a:t>18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119" t="0" r="0" b="0"/>
          <a:stretch>
            <a:fillRect/>
          </a:stretch>
        </p:blipFill>
        <p:spPr>
          <a:xfrm flipH="false" flipV="false" rot="0">
            <a:off x="2485426" y="1412546"/>
            <a:ext cx="13938888" cy="8373304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5400000">
            <a:off x="9370990" y="2981202"/>
            <a:ext cx="176784" cy="13929864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778148" y="-208997"/>
            <a:ext cx="2524792" cy="209557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8002863" y="-233785"/>
            <a:ext cx="567624" cy="1076857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7134757" y="142101"/>
            <a:ext cx="1017676" cy="616682"/>
            <a:chOff x="0" y="0"/>
            <a:chExt cx="1356901" cy="82224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000000"/>
                  </a:solidFill>
                  <a:latin typeface="Oswald Bold"/>
                </a:rPr>
                <a:t>19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889638" y="781642"/>
            <a:ext cx="919875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Arquivo .Xls - Correções </a:t>
            </a:r>
            <a:r>
              <a:rPr lang="en-US" sz="3200">
                <a:solidFill>
                  <a:srgbClr val="000000"/>
                </a:solidFill>
                <a:latin typeface="Glacial Indifference"/>
              </a:rPr>
              <a:t>arquivo digital.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32036" y="-554590"/>
            <a:ext cx="9556360" cy="1393381"/>
            <a:chOff x="0" y="0"/>
            <a:chExt cx="12741813" cy="185784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85725"/>
              <a:ext cx="9706168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23757"/>
              <a:ext cx="12741813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League Spartan"/>
                </a:rPr>
                <a:t>Syscorrection Fiscal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392209" y="1352724"/>
            <a:ext cx="13893875" cy="8544733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5400000">
            <a:off x="9262351" y="3138464"/>
            <a:ext cx="176784" cy="13863388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2798" y="2933229"/>
            <a:ext cx="7267706" cy="1149694"/>
            <a:chOff x="0" y="0"/>
            <a:chExt cx="9690275" cy="153292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85725"/>
              <a:ext cx="9690275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61384"/>
              <a:ext cx="8593628" cy="571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15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9539631" y="1028700"/>
            <a:ext cx="126927" cy="9243350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8001" y="562209"/>
            <a:ext cx="1723485" cy="251603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406040">
            <a:off x="17192817" y="6148355"/>
            <a:ext cx="816405" cy="677616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2558032" y="938119"/>
            <a:ext cx="5338047" cy="4510202"/>
            <a:chOff x="0" y="0"/>
            <a:chExt cx="7117396" cy="601360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582690"/>
              <a:ext cx="7117396" cy="4624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39"/>
                </a:lnSpc>
              </a:pPr>
              <a:r>
                <a:rPr lang="en-US" sz="3199">
                  <a:solidFill>
                    <a:srgbClr val="000000"/>
                  </a:solidFill>
                  <a:latin typeface="League Spartan"/>
                </a:rPr>
                <a:t>O Syscorrection Fiscal foi desenvolvido para corrigir  informações nos registros dos arquivos digitais EFD-Contribuições.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610915"/>
              <a:ext cx="6493822" cy="402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75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6493822" cy="281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6452353"/>
            <a:ext cx="5338047" cy="2690352"/>
            <a:chOff x="0" y="0"/>
            <a:chExt cx="7117396" cy="358713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84241"/>
              <a:ext cx="7117396" cy="1796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13"/>
                </a:lnSpc>
              </a:pPr>
              <a:r>
                <a:rPr lang="en-US" sz="2512">
                  <a:solidFill>
                    <a:srgbClr val="000000"/>
                  </a:solidFill>
                  <a:latin typeface="League Spartan"/>
                </a:rPr>
                <a:t>Arquivo digital</a:t>
              </a:r>
            </a:p>
            <a:p>
              <a:pPr algn="ctr">
                <a:lnSpc>
                  <a:spcPts val="3613"/>
                </a:lnSpc>
              </a:pPr>
              <a:r>
                <a:rPr lang="en-US" sz="2512">
                  <a:solidFill>
                    <a:srgbClr val="000000"/>
                  </a:solidFill>
                  <a:latin typeface="League Spartan"/>
                </a:rPr>
                <a:t>EFD-Contribuições</a:t>
              </a:r>
            </a:p>
            <a:p>
              <a:pPr algn="ctr">
                <a:lnSpc>
                  <a:spcPts val="3643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184448"/>
              <a:ext cx="6493822" cy="402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75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6493822" cy="721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62798" y="7169312"/>
            <a:ext cx="8457083" cy="4177976"/>
            <a:chOff x="0" y="0"/>
            <a:chExt cx="11276111" cy="557063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11276111" cy="2573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616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150034"/>
              <a:ext cx="11276111" cy="964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00"/>
                </a:lnSpc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4751130"/>
              <a:ext cx="11276111" cy="819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51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99234" y="5442722"/>
            <a:ext cx="8271677" cy="6775554"/>
            <a:chOff x="0" y="0"/>
            <a:chExt cx="11028902" cy="903407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11028902" cy="6102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0"/>
                </a:lnSpc>
              </a:pPr>
              <a:r>
                <a:rPr lang="en-US" sz="30000">
                  <a:solidFill>
                    <a:srgbClr val="000000"/>
                  </a:solidFill>
                  <a:latin typeface="Lato Heavy"/>
                </a:rPr>
                <a:t>?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676899"/>
              <a:ext cx="11028902" cy="933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9"/>
                </a:lnSpc>
              </a:pP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230863"/>
              <a:ext cx="11028902" cy="803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38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184848" y="8026988"/>
            <a:ext cx="5338047" cy="1937414"/>
            <a:chOff x="0" y="0"/>
            <a:chExt cx="7117396" cy="2583218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592215"/>
              <a:ext cx="7117396" cy="1184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13"/>
                </a:lnSpc>
              </a:pPr>
            </a:p>
            <a:p>
              <a:pPr algn="ctr">
                <a:lnSpc>
                  <a:spcPts val="3643"/>
                </a:lnSpc>
              </a:pP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2180530"/>
              <a:ext cx="6493822" cy="402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75"/>
                </a:lnSpc>
              </a:pP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-28575"/>
              <a:ext cx="6493822" cy="281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6"/>
                </a:lnSpc>
              </a:pPr>
            </a:p>
          </p:txBody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rcRect l="0" t="7478" r="0" b="3460"/>
          <a:stretch>
            <a:fillRect/>
          </a:stretch>
        </p:blipFill>
        <p:spPr>
          <a:xfrm flipH="false" flipV="false" rot="0">
            <a:off x="10119809" y="1053149"/>
            <a:ext cx="6999622" cy="405202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 rot="0">
            <a:off x="10088104" y="4920044"/>
            <a:ext cx="7018760" cy="1045356"/>
            <a:chOff x="0" y="0"/>
            <a:chExt cx="3410827" cy="508000"/>
          </a:xfrm>
        </p:grpSpPr>
        <p:sp>
          <p:nvSpPr>
            <p:cNvPr name="Freeform 30" id="30"/>
            <p:cNvSpPr/>
            <p:nvPr/>
          </p:nvSpPr>
          <p:spPr>
            <a:xfrm>
              <a:off x="0" y="215900"/>
              <a:ext cx="3410827" cy="76200"/>
            </a:xfrm>
            <a:custGeom>
              <a:avLst/>
              <a:gdLst/>
              <a:ahLst/>
              <a:cxnLst/>
              <a:rect r="r" b="b" t="t" l="l"/>
              <a:pathLst>
                <a:path h="76200" w="3410827">
                  <a:moveTo>
                    <a:pt x="0" y="0"/>
                  </a:moveTo>
                  <a:lnTo>
                    <a:pt x="3410827" y="0"/>
                  </a:lnTo>
                  <a:lnTo>
                    <a:pt x="3410827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0070910" y="5080720"/>
            <a:ext cx="6342387" cy="2350558"/>
            <a:chOff x="0" y="0"/>
            <a:chExt cx="1370710" cy="508000"/>
          </a:xfrm>
        </p:grpSpPr>
        <p:sp>
          <p:nvSpPr>
            <p:cNvPr name="Freeform 32" id="32"/>
            <p:cNvSpPr/>
            <p:nvPr/>
          </p:nvSpPr>
          <p:spPr>
            <a:xfrm>
              <a:off x="0" y="215900"/>
              <a:ext cx="1370710" cy="76200"/>
            </a:xfrm>
            <a:custGeom>
              <a:avLst/>
              <a:gdLst/>
              <a:ahLst/>
              <a:cxnLst/>
              <a:rect r="r" b="b" t="t" l="l"/>
              <a:pathLst>
                <a:path h="76200" w="1370710">
                  <a:moveTo>
                    <a:pt x="0" y="0"/>
                  </a:moveTo>
                  <a:lnTo>
                    <a:pt x="1370710" y="0"/>
                  </a:lnTo>
                  <a:lnTo>
                    <a:pt x="137071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3" id="33"/>
          <p:cNvGrpSpPr/>
          <p:nvPr/>
        </p:nvGrpSpPr>
        <p:grpSpPr>
          <a:xfrm rot="5400000">
            <a:off x="8195073" y="7004135"/>
            <a:ext cx="4115462" cy="2350558"/>
            <a:chOff x="0" y="0"/>
            <a:chExt cx="889429" cy="508000"/>
          </a:xfrm>
        </p:grpSpPr>
        <p:sp>
          <p:nvSpPr>
            <p:cNvPr name="Freeform 34" id="34"/>
            <p:cNvSpPr/>
            <p:nvPr/>
          </p:nvSpPr>
          <p:spPr>
            <a:xfrm>
              <a:off x="0" y="215900"/>
              <a:ext cx="889429" cy="76200"/>
            </a:xfrm>
            <a:custGeom>
              <a:avLst/>
              <a:gdLst/>
              <a:ahLst/>
              <a:cxnLst/>
              <a:rect r="r" b="b" t="t" l="l"/>
              <a:pathLst>
                <a:path h="76200" w="889429">
                  <a:moveTo>
                    <a:pt x="0" y="0"/>
                  </a:moveTo>
                  <a:lnTo>
                    <a:pt x="889429" y="0"/>
                  </a:lnTo>
                  <a:lnTo>
                    <a:pt x="889429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0252804" y="8890585"/>
            <a:ext cx="6160799" cy="2350558"/>
            <a:chOff x="0" y="0"/>
            <a:chExt cx="1331465" cy="508000"/>
          </a:xfrm>
        </p:grpSpPr>
        <p:sp>
          <p:nvSpPr>
            <p:cNvPr name="Freeform 36" id="36"/>
            <p:cNvSpPr/>
            <p:nvPr/>
          </p:nvSpPr>
          <p:spPr>
            <a:xfrm>
              <a:off x="0" y="215900"/>
              <a:ext cx="1331466" cy="76200"/>
            </a:xfrm>
            <a:custGeom>
              <a:avLst/>
              <a:gdLst/>
              <a:ahLst/>
              <a:cxnLst/>
              <a:rect r="r" b="b" t="t" l="l"/>
              <a:pathLst>
                <a:path h="76200" w="1331466">
                  <a:moveTo>
                    <a:pt x="0" y="0"/>
                  </a:moveTo>
                  <a:lnTo>
                    <a:pt x="1331466" y="0"/>
                  </a:lnTo>
                  <a:lnTo>
                    <a:pt x="1331466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7" id="37"/>
          <p:cNvGrpSpPr/>
          <p:nvPr/>
        </p:nvGrpSpPr>
        <p:grpSpPr>
          <a:xfrm rot="-5400000">
            <a:off x="14307157" y="6851709"/>
            <a:ext cx="3866179" cy="2350558"/>
            <a:chOff x="0" y="0"/>
            <a:chExt cx="835555" cy="508000"/>
          </a:xfrm>
        </p:grpSpPr>
        <p:sp>
          <p:nvSpPr>
            <p:cNvPr name="Freeform 38" id="38"/>
            <p:cNvSpPr/>
            <p:nvPr/>
          </p:nvSpPr>
          <p:spPr>
            <a:xfrm>
              <a:off x="0" y="215900"/>
              <a:ext cx="835555" cy="76200"/>
            </a:xfrm>
            <a:custGeom>
              <a:avLst/>
              <a:gdLst/>
              <a:ahLst/>
              <a:cxnLst/>
              <a:rect r="r" b="b" t="t" l="l"/>
              <a:pathLst>
                <a:path h="76200" w="835555">
                  <a:moveTo>
                    <a:pt x="0" y="0"/>
                  </a:moveTo>
                  <a:lnTo>
                    <a:pt x="835555" y="0"/>
                  </a:lnTo>
                  <a:lnTo>
                    <a:pt x="83555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9" id="39"/>
          <p:cNvGrpSpPr/>
          <p:nvPr/>
        </p:nvGrpSpPr>
        <p:grpSpPr>
          <a:xfrm rot="-3112972">
            <a:off x="15117902" y="6697599"/>
            <a:ext cx="3905259" cy="1230085"/>
            <a:chOff x="0" y="0"/>
            <a:chExt cx="5207012" cy="1640113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0" y="415362"/>
              <a:ext cx="5207012" cy="635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800">
                  <a:solidFill>
                    <a:srgbClr val="000000"/>
                  </a:solidFill>
                  <a:latin typeface="League Spartan"/>
                </a:rPr>
                <a:t>2007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0" y="1337140"/>
              <a:ext cx="4750812" cy="302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0"/>
                </a:lnSpc>
              </a:pP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-28575"/>
              <a:ext cx="4750812" cy="2138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21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7259300" y="0"/>
            <a:ext cx="1065118" cy="645431"/>
            <a:chOff x="0" y="0"/>
            <a:chExt cx="1420157" cy="860575"/>
          </a:xfrm>
        </p:grpSpPr>
        <p:sp>
          <p:nvSpPr>
            <p:cNvPr name="TextBox 44" id="44"/>
            <p:cNvSpPr txBox="true"/>
            <p:nvPr/>
          </p:nvSpPr>
          <p:spPr>
            <a:xfrm rot="0">
              <a:off x="0" y="169649"/>
              <a:ext cx="1407957" cy="551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763">
                  <a:solidFill>
                    <a:srgbClr val="000000"/>
                  </a:solidFill>
                  <a:latin typeface="Oswald Bold"/>
                </a:rPr>
                <a:t>2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0" y="737540"/>
              <a:ext cx="1414057" cy="1230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4"/>
                </a:lnSpc>
              </a:pP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0" y="0"/>
              <a:ext cx="1420157" cy="95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1"/>
                </a:lnSpc>
              </a:pPr>
            </a:p>
          </p:txBody>
        </p:sp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6"/>
          <a:srcRect l="268" t="0" r="13527" b="0"/>
          <a:stretch>
            <a:fillRect/>
          </a:stretch>
        </p:blipFill>
        <p:spPr>
          <a:xfrm flipH="false" flipV="false" rot="0">
            <a:off x="10494182" y="6484677"/>
            <a:ext cx="5510565" cy="335607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911099" y="-196585"/>
            <a:ext cx="2524792" cy="209557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8002863" y="-233785"/>
            <a:ext cx="567624" cy="1076857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7101519" y="0"/>
            <a:ext cx="1017676" cy="616682"/>
            <a:chOff x="0" y="0"/>
            <a:chExt cx="1356901" cy="82224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000000"/>
                  </a:solidFill>
                  <a:latin typeface="Oswald Bold"/>
                </a:rPr>
                <a:t>20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4024" y="-542178"/>
            <a:ext cx="9556360" cy="1393381"/>
            <a:chOff x="0" y="0"/>
            <a:chExt cx="12741813" cy="185784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9706168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23757"/>
              <a:ext cx="12741813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League Spartan"/>
                </a:rPr>
                <a:t>Syscorrection Fiscal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02825" y="1088473"/>
            <a:ext cx="919875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Arquivo .TXT - Correções </a:t>
            </a:r>
            <a:r>
              <a:rPr lang="en-US" sz="3200">
                <a:solidFill>
                  <a:srgbClr val="000000"/>
                </a:solidFill>
                <a:latin typeface="Glacial Indifference"/>
              </a:rPr>
              <a:t>arquivo digital.</a:t>
            </a:r>
          </a:p>
        </p:txBody>
      </p:sp>
      <p:sp>
        <p:nvSpPr>
          <p:cNvPr name="AutoShape 12" id="12"/>
          <p:cNvSpPr/>
          <p:nvPr/>
        </p:nvSpPr>
        <p:spPr>
          <a:xfrm rot="5400000">
            <a:off x="8122376" y="3500738"/>
            <a:ext cx="145984" cy="12739202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561" r="0" b="25075"/>
          <a:stretch>
            <a:fillRect/>
          </a:stretch>
        </p:blipFill>
        <p:spPr>
          <a:xfrm flipH="false" flipV="false" rot="0">
            <a:off x="1858458" y="1763737"/>
            <a:ext cx="12706512" cy="79371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75613" y="394716"/>
            <a:ext cx="9544440" cy="633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8"/>
              </a:lnSpc>
            </a:pPr>
            <a:r>
              <a:rPr lang="en-US" sz="4200">
                <a:solidFill>
                  <a:srgbClr val="000000"/>
                </a:solidFill>
                <a:latin typeface="League Spartan"/>
              </a:rPr>
              <a:t>Trabalhos relacionados.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899849" y="1028700"/>
            <a:ext cx="257702" cy="842902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4" id="4"/>
          <p:cNvSpPr/>
          <p:nvPr/>
        </p:nvSpPr>
        <p:spPr>
          <a:xfrm rot="0">
            <a:off x="18002863" y="-233785"/>
            <a:ext cx="567624" cy="10768576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0226" y="1028700"/>
            <a:ext cx="15964913" cy="846140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7101519" y="81755"/>
            <a:ext cx="1017676" cy="616682"/>
            <a:chOff x="0" y="0"/>
            <a:chExt cx="1356901" cy="82224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000000"/>
                  </a:solidFill>
                  <a:latin typeface="Oswald Bold"/>
                </a:rPr>
                <a:t>21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1641" y="394716"/>
            <a:ext cx="9544440" cy="633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8"/>
              </a:lnSpc>
            </a:pPr>
            <a:r>
              <a:rPr lang="en-US" sz="4200">
                <a:solidFill>
                  <a:srgbClr val="000000"/>
                </a:solidFill>
                <a:latin typeface="League Spartan"/>
              </a:rPr>
              <a:t>Arquitetura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928987"/>
            <a:ext cx="257702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4" id="4"/>
          <p:cNvSpPr/>
          <p:nvPr/>
        </p:nvSpPr>
        <p:spPr>
          <a:xfrm rot="0">
            <a:off x="18002863" y="-233785"/>
            <a:ext cx="567624" cy="10768576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225144" y="5956840"/>
            <a:ext cx="3608153" cy="330146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426856" y="3626739"/>
            <a:ext cx="3434288" cy="329691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503136" y="1749984"/>
            <a:ext cx="3293803" cy="3293803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6985187" y="95026"/>
            <a:ext cx="1017676" cy="616682"/>
            <a:chOff x="0" y="0"/>
            <a:chExt cx="1356901" cy="82224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000000"/>
                  </a:solidFill>
                  <a:latin typeface="Oswald Bold"/>
                </a:rPr>
                <a:t>22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960956" y="-92027"/>
            <a:ext cx="2524792" cy="209557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8002863" y="-233785"/>
            <a:ext cx="567624" cy="1076857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7118138" y="201920"/>
            <a:ext cx="1017676" cy="616682"/>
            <a:chOff x="0" y="0"/>
            <a:chExt cx="1356901" cy="82224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000000"/>
                  </a:solidFill>
                  <a:latin typeface="Oswald Bold"/>
                </a:rPr>
                <a:t>23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77886" y="-437619"/>
            <a:ext cx="9556360" cy="1393381"/>
            <a:chOff x="0" y="0"/>
            <a:chExt cx="12741813" cy="185784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9706168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23757"/>
              <a:ext cx="12741813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League Spartan"/>
                </a:rPr>
                <a:t>Syscorrection Fiscal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56687" y="971550"/>
            <a:ext cx="919875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Análise - Diagrama de Casos de uso.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276342" y="1509395"/>
            <a:ext cx="14142415" cy="8273313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5400000">
            <a:off x="9262727" y="2937804"/>
            <a:ext cx="176784" cy="14162528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960956" y="-312917"/>
            <a:ext cx="2524792" cy="209557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8002863" y="-233785"/>
            <a:ext cx="567624" cy="1076857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7084900" y="0"/>
            <a:ext cx="1017676" cy="616682"/>
            <a:chOff x="0" y="0"/>
            <a:chExt cx="1356901" cy="82224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000000"/>
                  </a:solidFill>
                  <a:latin typeface="Oswald Bold"/>
                </a:rPr>
                <a:t>24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98479" y="-527524"/>
            <a:ext cx="9556360" cy="1393381"/>
            <a:chOff x="0" y="0"/>
            <a:chExt cx="12741813" cy="185784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9706168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23757"/>
              <a:ext cx="12741813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League Spartan"/>
                </a:rPr>
                <a:t>Syscorrection Fiscal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77280" y="1178669"/>
            <a:ext cx="938156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Análise - Diagrama de sequência Solicitar correção.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11507" y="1997267"/>
            <a:ext cx="16230600" cy="6898005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5400000">
            <a:off x="9233774" y="959548"/>
            <a:ext cx="176784" cy="16239883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911099" y="-146729"/>
            <a:ext cx="2524792" cy="209557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8002863" y="-233785"/>
            <a:ext cx="567624" cy="1076857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4" id="4"/>
          <p:cNvSpPr/>
          <p:nvPr/>
        </p:nvSpPr>
        <p:spPr>
          <a:xfrm rot="5400000">
            <a:off x="9184576" y="4729373"/>
            <a:ext cx="126927" cy="1082214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501868" y="-492322"/>
            <a:ext cx="9556360" cy="1393381"/>
            <a:chOff x="0" y="0"/>
            <a:chExt cx="12741813" cy="185784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85725"/>
              <a:ext cx="9706168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23757"/>
              <a:ext cx="12741813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League Spartan"/>
                </a:rPr>
                <a:t>Syscorrection Fiscal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41704" y="772142"/>
            <a:ext cx="938156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</a:rPr>
              <a:t> Análise - Dicionário de dados do registro 0200.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636" t="0" r="636" b="13291"/>
          <a:stretch>
            <a:fillRect/>
          </a:stretch>
        </p:blipFill>
        <p:spPr>
          <a:xfrm flipH="false" flipV="false" rot="0">
            <a:off x="3843519" y="1309987"/>
            <a:ext cx="10815590" cy="8691596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7151376" y="0"/>
            <a:ext cx="1017676" cy="616682"/>
            <a:chOff x="0" y="0"/>
            <a:chExt cx="1356901" cy="82224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000000"/>
                  </a:solidFill>
                  <a:latin typeface="Oswald Bold"/>
                </a:rPr>
                <a:t>25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63246" y="4371219"/>
            <a:ext cx="2287940" cy="2547726"/>
            <a:chOff x="0" y="0"/>
            <a:chExt cx="3050587" cy="339696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28575"/>
              <a:ext cx="3050587" cy="297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91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28182"/>
              <a:ext cx="3050587" cy="472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2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472685"/>
              <a:ext cx="3050587" cy="297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91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455057"/>
              <a:ext cx="3050587" cy="472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2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099560"/>
              <a:ext cx="3050587" cy="297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91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711673" y="1033209"/>
            <a:ext cx="2524792" cy="2095577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2810882" y="4930778"/>
            <a:ext cx="11630453" cy="980370"/>
            <a:chOff x="0" y="0"/>
            <a:chExt cx="15507270" cy="130716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15507270" cy="63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1"/>
                </a:lnSpc>
              </a:pPr>
              <a:r>
                <a:rPr lang="en-US" sz="3200">
                  <a:solidFill>
                    <a:srgbClr val="000000"/>
                  </a:solidFill>
                  <a:latin typeface="League Spartan"/>
                </a:rPr>
                <a:t>https://www.youtube.com/watch?v=-YyPo_4zsno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741617" y="835355"/>
              <a:ext cx="10024037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363246" y="818602"/>
            <a:ext cx="9556360" cy="1393381"/>
            <a:chOff x="0" y="0"/>
            <a:chExt cx="12741813" cy="185784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85725"/>
              <a:ext cx="9706168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23757"/>
              <a:ext cx="12741813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League Spartan"/>
                </a:rPr>
                <a:t>Syscorrection Fiscal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151376" y="144301"/>
            <a:ext cx="1017676" cy="616682"/>
            <a:chOff x="0" y="0"/>
            <a:chExt cx="1356901" cy="82224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000000"/>
                  </a:solidFill>
                  <a:latin typeface="Oswald Bold"/>
                </a:rPr>
                <a:t>26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911099" y="-307082"/>
            <a:ext cx="2524792" cy="209557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8002863" y="-233785"/>
            <a:ext cx="567624" cy="10768576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7151376" y="124025"/>
            <a:ext cx="1017676" cy="616682"/>
            <a:chOff x="0" y="0"/>
            <a:chExt cx="1356901" cy="82224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000000"/>
                  </a:solidFill>
                  <a:latin typeface="Oswald Bold"/>
                </a:rPr>
                <a:t>27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01581" y="-364681"/>
            <a:ext cx="9556360" cy="1393381"/>
            <a:chOff x="0" y="0"/>
            <a:chExt cx="12741813" cy="185784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9706168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23757"/>
              <a:ext cx="12741813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League Spartan"/>
                </a:rPr>
                <a:t>Syscorrection Fiscal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01581" y="2143695"/>
            <a:ext cx="9903179" cy="342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Glacial Indifference"/>
              </a:rPr>
              <a:t>  Aprofundamento em pesquisas no âmbito da escrituração fiscal digital.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884"/>
              </a:lnSpc>
            </a:pPr>
            <a:r>
              <a:rPr lang="en-US" sz="2800">
                <a:solidFill>
                  <a:srgbClr val="000000"/>
                </a:solidFill>
                <a:latin typeface="Glacial Indifference"/>
              </a:rPr>
              <a:t>  Evidenciou a extrema necessidade de uma ferramenta autônoma e otimizada para gerenciar informações nos arquivos digitais.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26691" y="1747183"/>
            <a:ext cx="7184265" cy="907325"/>
            <a:chOff x="0" y="0"/>
            <a:chExt cx="9579021" cy="12097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9050"/>
              <a:ext cx="9579021" cy="5443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8"/>
                </a:lnSpc>
              </a:pPr>
              <a:r>
                <a:rPr lang="en-US" sz="2800">
                  <a:solidFill>
                    <a:srgbClr val="000000"/>
                  </a:solidFill>
                  <a:latin typeface="League Spartan"/>
                </a:rPr>
                <a:t>Conclusão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37962"/>
              <a:ext cx="6956604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rot="0">
            <a:off x="1317915" y="1608427"/>
            <a:ext cx="145722" cy="769366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22230" y="5976887"/>
            <a:ext cx="19532460" cy="12395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2700000">
            <a:off x="2126512" y="4349022"/>
            <a:ext cx="3379679" cy="337967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167191" y="5499684"/>
            <a:ext cx="3298322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League Spartan"/>
              </a:rPr>
              <a:t>Validação do CNPJ do contribuinte diretamente na Receita Federal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-2700000">
            <a:off x="12783217" y="4349022"/>
            <a:ext cx="3379679" cy="3379679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2829856" y="5499684"/>
            <a:ext cx="3286401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League Spartan"/>
              </a:rPr>
              <a:t>Correções de outros tipos de arquivos digitais, como : ECD e a NF-E.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-2700000">
            <a:off x="7454160" y="4349022"/>
            <a:ext cx="3379679" cy="337967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0"/>
                  </a:lnTo>
                  <a:lnTo>
                    <a:pt x="0" y="6350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500799" y="5499684"/>
            <a:ext cx="3286401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League Spartan"/>
              </a:rPr>
              <a:t>Tabela de auditoria das apurações das contribuições sociais.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1345387" y="1839738"/>
            <a:ext cx="162341" cy="81922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3" id="13"/>
          <p:cNvGrpSpPr/>
          <p:nvPr/>
        </p:nvGrpSpPr>
        <p:grpSpPr>
          <a:xfrm rot="0">
            <a:off x="17270324" y="0"/>
            <a:ext cx="1017676" cy="616682"/>
            <a:chOff x="0" y="0"/>
            <a:chExt cx="1356901" cy="82224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000000"/>
                  </a:solidFill>
                  <a:latin typeface="Oswald Bold"/>
                </a:rPr>
                <a:t>28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26557" y="-253403"/>
            <a:ext cx="9556360" cy="1393381"/>
            <a:chOff x="0" y="0"/>
            <a:chExt cx="12741813" cy="185784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85725"/>
              <a:ext cx="9706168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923757"/>
              <a:ext cx="12741813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League Spartan"/>
                </a:rPr>
                <a:t>Syscorrection Fiscal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39021" y="2117250"/>
            <a:ext cx="7184265" cy="907325"/>
            <a:chOff x="0" y="0"/>
            <a:chExt cx="9579021" cy="120976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9050"/>
              <a:ext cx="9579021" cy="5443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8"/>
                </a:lnSpc>
              </a:pPr>
              <a:r>
                <a:rPr lang="en-US" sz="2800">
                  <a:solidFill>
                    <a:srgbClr val="000000"/>
                  </a:solidFill>
                  <a:latin typeface="League Spartan"/>
                </a:rPr>
                <a:t>Trabalhos futuros.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37962"/>
              <a:ext cx="6956604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</a:p>
          </p:txBody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994193" y="-192935"/>
            <a:ext cx="2524792" cy="209557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452" y="306705"/>
            <a:ext cx="8110693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spc="646">
                <a:solidFill>
                  <a:srgbClr val="000000"/>
                </a:solidFill>
                <a:latin typeface="Glacial Indifference"/>
              </a:rPr>
              <a:t>REFERÊNCIA PRINCIPAL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865671" y="-92027"/>
            <a:ext cx="2524792" cy="209557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3513" r="0" b="36880"/>
          <a:stretch>
            <a:fillRect/>
          </a:stretch>
        </p:blipFill>
        <p:spPr>
          <a:xfrm flipH="false" flipV="false" rot="0">
            <a:off x="1597838" y="1117626"/>
            <a:ext cx="15432133" cy="814067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-260278" y="9423268"/>
            <a:ext cx="8149263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League Spartan"/>
              </a:rPr>
              <a:t>Fonte : Página do site SPED Brasil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151376" y="219390"/>
            <a:ext cx="1017676" cy="616682"/>
            <a:chOff x="0" y="0"/>
            <a:chExt cx="1356901" cy="82224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000000"/>
                  </a:solidFill>
                  <a:latin typeface="Oswald Bold"/>
                </a:rPr>
                <a:t>29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9830" y="-87908"/>
            <a:ext cx="6194899" cy="2233217"/>
            <a:chOff x="0" y="0"/>
            <a:chExt cx="8259866" cy="297762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85725"/>
              <a:ext cx="8259866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266297"/>
              <a:ext cx="8212186" cy="1711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ED651"/>
                  </a:solidFill>
                  <a:latin typeface="League Spartan"/>
                </a:rPr>
                <a:t>Arquivo digital EFD-Contribuições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32198" y="2069108"/>
            <a:ext cx="6280271" cy="1050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</a:pPr>
          </a:p>
          <a:p>
            <a:pPr algn="l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Glacial Indifference"/>
              </a:rPr>
              <a:t>Obrigação para pessoas jurídicas de direitos privados da contribuição para o PIS/PASEP e da COFINS.</a:t>
            </a:r>
          </a:p>
          <a:p>
            <a:pPr algn="l">
              <a:lnSpc>
                <a:spcPts val="4409"/>
              </a:lnSpc>
            </a:pPr>
          </a:p>
          <a:p>
            <a:pPr algn="l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Glacial Indifference"/>
              </a:rPr>
              <a:t>Extensão .TXT.</a:t>
            </a:r>
          </a:p>
          <a:p>
            <a:pPr algn="l">
              <a:lnSpc>
                <a:spcPts val="4409"/>
              </a:lnSpc>
            </a:pPr>
          </a:p>
          <a:p>
            <a:pPr algn="l">
              <a:lnSpc>
                <a:spcPts val="4409"/>
              </a:lnSpc>
            </a:pPr>
            <a:r>
              <a:rPr lang="en-US" sz="3200">
                <a:solidFill>
                  <a:srgbClr val="FFFFFF"/>
                </a:solidFill>
                <a:latin typeface="Glacial Indifference"/>
              </a:rPr>
              <a:t>Registros</a:t>
            </a:r>
            <a:r>
              <a:rPr lang="en-US" sz="3150">
                <a:solidFill>
                  <a:srgbClr val="FFFFFF"/>
                </a:solidFill>
                <a:latin typeface="Glacial Indifference"/>
              </a:rPr>
              <a:t>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Glacial Indifference"/>
              </a:rPr>
              <a:t>Informações separadas por PIPE.</a:t>
            </a:r>
          </a:p>
          <a:p>
            <a:pPr algn="l">
              <a:lnSpc>
                <a:spcPts val="4409"/>
              </a:lnSpc>
            </a:pPr>
          </a:p>
          <a:p>
            <a:pPr algn="l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Glacial Indifference"/>
              </a:rPr>
              <a:t>Um único arquivo pode conter mais de 20.000 linhas.</a:t>
            </a:r>
          </a:p>
          <a:p>
            <a:pPr algn="l">
              <a:lnSpc>
                <a:spcPts val="4409"/>
              </a:lnSpc>
            </a:pPr>
          </a:p>
          <a:p>
            <a:pPr algn="l">
              <a:lnSpc>
                <a:spcPts val="4409"/>
              </a:lnSpc>
            </a:pPr>
          </a:p>
          <a:p>
            <a:pPr algn="l">
              <a:lnSpc>
                <a:spcPts val="4409"/>
              </a:lnSpc>
            </a:pPr>
          </a:p>
          <a:p>
            <a:pPr algn="l">
              <a:lnSpc>
                <a:spcPts val="4409"/>
              </a:lnSpc>
            </a:pPr>
          </a:p>
          <a:p>
            <a:pPr algn="l">
              <a:lnSpc>
                <a:spcPts val="4409"/>
              </a:lnSpc>
            </a:pPr>
          </a:p>
          <a:p>
            <a:pPr algn="l">
              <a:lnSpc>
                <a:spcPts val="4409"/>
              </a:lnSpc>
            </a:pPr>
          </a:p>
        </p:txBody>
      </p:sp>
      <p:sp>
        <p:nvSpPr>
          <p:cNvPr name="AutoShape 6" id="6"/>
          <p:cNvSpPr/>
          <p:nvPr/>
        </p:nvSpPr>
        <p:spPr>
          <a:xfrm rot="0">
            <a:off x="18002863" y="-233785"/>
            <a:ext cx="567624" cy="10768576"/>
          </a:xfrm>
          <a:prstGeom prst="rect">
            <a:avLst/>
          </a:prstGeom>
          <a:solidFill>
            <a:srgbClr val="FED651"/>
          </a:solid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371839" y="2598294"/>
            <a:ext cx="799892" cy="663911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7259300" y="0"/>
            <a:ext cx="1017676" cy="616682"/>
            <a:chOff x="0" y="0"/>
            <a:chExt cx="1356901" cy="82224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FED651"/>
                  </a:solidFill>
                  <a:latin typeface="Oswald Bold"/>
                </a:rPr>
                <a:t>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332" t="0" r="30765" b="3669"/>
          <a:stretch>
            <a:fillRect/>
          </a:stretch>
        </p:blipFill>
        <p:spPr>
          <a:xfrm flipH="false" flipV="false" rot="0">
            <a:off x="8283552" y="2017294"/>
            <a:ext cx="9297350" cy="760416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371839" y="7142121"/>
            <a:ext cx="799892" cy="66391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371839" y="4868651"/>
            <a:ext cx="799892" cy="66391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371839" y="6012390"/>
            <a:ext cx="799892" cy="66391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371839" y="8175912"/>
            <a:ext cx="799892" cy="66391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1123945" y="696745"/>
            <a:ext cx="799892" cy="663911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11191936" y="413657"/>
            <a:ext cx="3905259" cy="1230085"/>
            <a:chOff x="0" y="0"/>
            <a:chExt cx="5207012" cy="1640113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415362"/>
              <a:ext cx="5207012" cy="635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800">
                  <a:solidFill>
                    <a:srgbClr val="FED651"/>
                  </a:solidFill>
                  <a:latin typeface="League Spartan"/>
                </a:rPr>
                <a:t>2012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337140"/>
              <a:ext cx="4750812" cy="302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0"/>
                </a:lnSpc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4750812" cy="2138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21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 rot="-5400000">
            <a:off x="12810678" y="5216021"/>
            <a:ext cx="251866" cy="9306117"/>
          </a:xfrm>
          <a:prstGeom prst="rect">
            <a:avLst/>
          </a:prstGeom>
          <a:solidFill>
            <a:srgbClr val="FED651"/>
          </a:solid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28774" y="1627154"/>
            <a:ext cx="11630453" cy="1128325"/>
            <a:chOff x="0" y="0"/>
            <a:chExt cx="15507270" cy="150443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15507270" cy="831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72"/>
                </a:lnSpc>
              </a:pPr>
              <a:r>
                <a:rPr lang="en-US" sz="4200">
                  <a:solidFill>
                    <a:srgbClr val="FED651"/>
                  </a:solidFill>
                  <a:latin typeface="League Spartan"/>
                </a:rPr>
                <a:t>Agradecimentos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2741617" y="1032628"/>
              <a:ext cx="10024037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68343" y="6541425"/>
            <a:ext cx="11166535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ED651"/>
                </a:solidFill>
                <a:latin typeface="Glacial Indifference"/>
              </a:rPr>
              <a:t>  A todos , o meu muito obrigado.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75536" y="3246751"/>
            <a:ext cx="10750740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ED651"/>
                </a:solidFill>
                <a:latin typeface="Glacial Indifference"/>
              </a:rPr>
              <a:t>A Deus por ter me dado saúde e força para superar as dificuldades.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75536" y="4837067"/>
            <a:ext cx="10750740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ED651"/>
                </a:solidFill>
                <a:latin typeface="Glacial Indifference"/>
              </a:rPr>
              <a:t>A todos professores que participaram da minha formação e em especial ao meu orientador Fábio Barreto e a professora Márcia Sadok.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8002863" y="-233785"/>
            <a:ext cx="567624" cy="10768576"/>
          </a:xfrm>
          <a:prstGeom prst="rect">
            <a:avLst/>
          </a:prstGeom>
          <a:solidFill>
            <a:srgbClr val="FED651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7151376" y="0"/>
            <a:ext cx="1017676" cy="616682"/>
            <a:chOff x="0" y="0"/>
            <a:chExt cx="1356901" cy="82224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FED651"/>
                  </a:solidFill>
                  <a:latin typeface="Oswald Bold"/>
                </a:rPr>
                <a:t>4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8116" y="371340"/>
            <a:ext cx="6280271" cy="717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</a:pPr>
          </a:p>
          <a:p>
            <a:pPr algn="l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Glacial Indifference"/>
              </a:rPr>
              <a:t>Alguns registros podem se repetir dentro do arquivo.</a:t>
            </a:r>
          </a:p>
          <a:p>
            <a:pPr algn="l">
              <a:lnSpc>
                <a:spcPts val="4409"/>
              </a:lnSpc>
            </a:pPr>
          </a:p>
          <a:p>
            <a:pPr algn="l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Glacial Indifference"/>
              </a:rPr>
              <a:t>Possui registro único. </a:t>
            </a:r>
          </a:p>
          <a:p>
            <a:pPr algn="l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Glacial Indifference"/>
              </a:rPr>
              <a:t>          0000</a:t>
            </a:r>
          </a:p>
          <a:p>
            <a:pPr algn="l">
              <a:lnSpc>
                <a:spcPts val="4409"/>
              </a:lnSpc>
            </a:pPr>
          </a:p>
          <a:p>
            <a:pPr algn="l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Glacial Indifference"/>
              </a:rPr>
              <a:t>Submetido ao ambiente SPED </a:t>
            </a:r>
          </a:p>
          <a:p>
            <a:pPr algn="l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Glacial Indifference"/>
              </a:rPr>
              <a:t>da Receita Federal para validação.</a:t>
            </a:r>
          </a:p>
          <a:p>
            <a:pPr algn="l">
              <a:lnSpc>
                <a:spcPts val="4409"/>
              </a:lnSpc>
            </a:pPr>
          </a:p>
          <a:p>
            <a:pPr algn="l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Glacial Indifference"/>
              </a:rPr>
              <a:t>Surgem diversos Software de gestão para confecção de arquivos digitais.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296799" y="908870"/>
            <a:ext cx="799892" cy="66391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296799" y="2602862"/>
            <a:ext cx="799892" cy="66391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2082655" y="3258056"/>
            <a:ext cx="466164" cy="38691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1862"/>
          <a:stretch>
            <a:fillRect/>
          </a:stretch>
        </p:blipFill>
        <p:spPr>
          <a:xfrm flipH="false" flipV="false" rot="0">
            <a:off x="8228617" y="1112543"/>
            <a:ext cx="9460090" cy="3295789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0">
            <a:off x="18675306" y="-43285"/>
            <a:ext cx="567624" cy="10768576"/>
          </a:xfrm>
          <a:prstGeom prst="rect">
            <a:avLst/>
          </a:prstGeom>
          <a:solidFill>
            <a:srgbClr val="FED651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296799" y="4254189"/>
            <a:ext cx="799892" cy="66391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296799" y="5940385"/>
            <a:ext cx="799892" cy="663911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rot="-5400000">
            <a:off x="12838837" y="-57313"/>
            <a:ext cx="251866" cy="9472306"/>
          </a:xfrm>
          <a:prstGeom prst="rect">
            <a:avLst/>
          </a:prstGeom>
          <a:solidFill>
            <a:srgbClr val="FED651"/>
          </a:solid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9984" y="-56381"/>
            <a:ext cx="5598896" cy="2086722"/>
            <a:chOff x="0" y="0"/>
            <a:chExt cx="7465194" cy="278229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85725"/>
              <a:ext cx="7290367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57612"/>
              <a:ext cx="7465194" cy="1924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>
                  <a:solidFill>
                    <a:srgbClr val="FED651"/>
                  </a:solidFill>
                  <a:latin typeface="League Spartan"/>
                </a:rPr>
                <a:t>Erros na EFD-Contribuições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986980"/>
            <a:ext cx="225421" cy="8929033"/>
          </a:xfrm>
          <a:prstGeom prst="rect">
            <a:avLst/>
          </a:prstGeom>
          <a:solidFill>
            <a:srgbClr val="FED651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136379" y="879181"/>
            <a:ext cx="7297121" cy="3830988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7270324" y="99713"/>
            <a:ext cx="1017676" cy="616682"/>
            <a:chOff x="0" y="0"/>
            <a:chExt cx="1356901" cy="82224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FED651"/>
                  </a:solidFill>
                  <a:latin typeface="Oswald Bold"/>
                </a:rPr>
                <a:t>5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029984" y="1757663"/>
            <a:ext cx="6280271" cy="828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</a:pPr>
          </a:p>
          <a:p>
            <a:pPr algn="l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Glacial Indifference"/>
              </a:rPr>
              <a:t>         CST  (Código da situação tributária).</a:t>
            </a:r>
          </a:p>
          <a:p>
            <a:pPr algn="l">
              <a:lnSpc>
                <a:spcPts val="4409"/>
              </a:lnSpc>
            </a:pPr>
          </a:p>
          <a:p>
            <a:pPr algn="l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Glacial Indifference"/>
              </a:rPr>
              <a:t>         Alíquota de PIS (Programa de Integração Social).</a:t>
            </a:r>
          </a:p>
          <a:p>
            <a:pPr algn="l">
              <a:lnSpc>
                <a:spcPts val="4409"/>
              </a:lnSpc>
            </a:pPr>
          </a:p>
          <a:p>
            <a:pPr algn="l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Glacial Indifference"/>
              </a:rPr>
              <a:t>         Alíquota da COFINS (Contribuição para o Financiamento da Seguridade Social).</a:t>
            </a:r>
          </a:p>
          <a:p>
            <a:pPr algn="l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Glacial Indifference"/>
              </a:rPr>
              <a:t> </a:t>
            </a:r>
          </a:p>
          <a:p>
            <a:pPr algn="l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Glacial Indifference"/>
              </a:rPr>
              <a:t>         Alíquota de ICMS (Imposto sobre Operações relativas à Circulação de Mercadorias e Prestação de Serviços).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2442553" y="2433100"/>
            <a:ext cx="466164" cy="38691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2442553" y="4074337"/>
            <a:ext cx="466164" cy="38691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2442553" y="5743775"/>
            <a:ext cx="466164" cy="38691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2442553" y="7953970"/>
            <a:ext cx="466164" cy="386916"/>
          </a:xfrm>
          <a:prstGeom prst="rect">
            <a:avLst/>
          </a:prstGeom>
        </p:spPr>
      </p:pic>
      <p:sp>
        <p:nvSpPr>
          <p:cNvPr name="AutoShape 16" id="16"/>
          <p:cNvSpPr/>
          <p:nvPr/>
        </p:nvSpPr>
        <p:spPr>
          <a:xfrm rot="-5400000">
            <a:off x="13691303" y="1339295"/>
            <a:ext cx="268484" cy="7378331"/>
          </a:xfrm>
          <a:prstGeom prst="rect">
            <a:avLst/>
          </a:prstGeom>
          <a:solidFill>
            <a:srgbClr val="FED651"/>
          </a:solid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48382"/>
            <a:ext cx="225421" cy="8959833"/>
          </a:xfrm>
          <a:prstGeom prst="rect">
            <a:avLst/>
          </a:prstGeom>
          <a:solidFill>
            <a:srgbClr val="FED651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7270324" y="126211"/>
            <a:ext cx="1017676" cy="616682"/>
            <a:chOff x="0" y="0"/>
            <a:chExt cx="1356901" cy="82224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FED651"/>
                  </a:solidFill>
                  <a:latin typeface="Oswald Bold"/>
                </a:rPr>
                <a:t>6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122957" y="848382"/>
            <a:ext cx="7324323" cy="4467837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773889" y="-300468"/>
            <a:ext cx="5598896" cy="2086722"/>
            <a:chOff x="0" y="0"/>
            <a:chExt cx="7465194" cy="278229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7290367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57612"/>
              <a:ext cx="7465194" cy="1924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>
                  <a:solidFill>
                    <a:srgbClr val="FED651"/>
                  </a:solidFill>
                  <a:latin typeface="League Spartan"/>
                </a:rPr>
                <a:t>Erros na EFD-Contribuições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734265" y="1825878"/>
            <a:ext cx="466164" cy="386916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773889" y="1291985"/>
            <a:ext cx="6280271" cy="928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</a:rPr>
              <a:t>         CST  : Venda tributada com código CST para venda por substituição tributária.</a:t>
            </a:r>
          </a:p>
          <a:p>
            <a:pPr algn="l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</a:rPr>
              <a:t>          Venda Tributada : CST 00</a:t>
            </a:r>
          </a:p>
          <a:p>
            <a:pPr algn="l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</a:rPr>
              <a:t>          Venda por ST : CST 06</a:t>
            </a:r>
          </a:p>
          <a:p>
            <a:pPr algn="l">
              <a:lnSpc>
                <a:spcPts val="3884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</a:rPr>
              <a:t>       </a:t>
            </a:r>
          </a:p>
          <a:p>
            <a:pPr algn="l">
              <a:lnSpc>
                <a:spcPts val="3884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</a:rPr>
              <a:t>         Alíquota de PIS indevidamente.</a:t>
            </a: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          Alíquota 1,65%.</a:t>
            </a: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          Impacto nos pagamentos de impostos.</a:t>
            </a: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          Cálculo do PIS sobre uma venda:</a:t>
            </a:r>
          </a:p>
          <a:p>
            <a:pPr algn="l">
              <a:lnSpc>
                <a:spcPts val="3884"/>
              </a:lnSpc>
            </a:pP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          Crédito = R$ 1.000</a:t>
            </a: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Venda = R$ 100.000</a:t>
            </a:r>
          </a:p>
          <a:p>
            <a:pPr algn="l">
              <a:lnSpc>
                <a:spcPts val="3884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</a:rPr>
              <a:t>  R$ 100.000 * 1,65% = </a:t>
            </a:r>
            <a:r>
              <a:rPr lang="en-US" sz="2800">
                <a:solidFill>
                  <a:srgbClr val="FFDE59"/>
                </a:solidFill>
                <a:latin typeface="Glacial Indifference"/>
              </a:rPr>
              <a:t>R$ 1.650,00</a:t>
            </a:r>
            <a:r>
              <a:rPr lang="en-US" sz="2775">
                <a:solidFill>
                  <a:srgbClr val="FFFFFF"/>
                </a:solidFill>
                <a:latin typeface="Glacial Indifference"/>
              </a:rPr>
              <a:t> </a:t>
            </a: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Débito = </a:t>
            </a:r>
            <a:r>
              <a:rPr lang="en-US" sz="2775">
                <a:solidFill>
                  <a:srgbClr val="FED651"/>
                </a:solidFill>
                <a:latin typeface="Glacial Indifference"/>
              </a:rPr>
              <a:t>R$ 1.650,00</a:t>
            </a: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R$ 1.650,00 - 1.000 = </a:t>
            </a:r>
            <a:r>
              <a:rPr lang="en-US" sz="2775">
                <a:solidFill>
                  <a:srgbClr val="FF5757"/>
                </a:solidFill>
                <a:latin typeface="Glacial Indifference Bold"/>
              </a:rPr>
              <a:t>R$ 650,00</a:t>
            </a:r>
          </a:p>
          <a:p>
            <a:pPr algn="l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</a:rPr>
              <a:t>  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734265" y="4889679"/>
            <a:ext cx="466164" cy="386916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-5400000">
            <a:off x="13665758" y="1936085"/>
            <a:ext cx="268484" cy="7378331"/>
          </a:xfrm>
          <a:prstGeom prst="rect">
            <a:avLst/>
          </a:prstGeom>
          <a:solidFill>
            <a:srgbClr val="FED651"/>
          </a:solid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63782"/>
            <a:ext cx="194622" cy="8682636"/>
          </a:xfrm>
          <a:prstGeom prst="rect">
            <a:avLst/>
          </a:prstGeom>
          <a:solidFill>
            <a:srgbClr val="FED651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51756" y="622236"/>
            <a:ext cx="7340712" cy="411079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7270324" y="0"/>
            <a:ext cx="1017676" cy="616682"/>
            <a:chOff x="0" y="0"/>
            <a:chExt cx="1356901" cy="82224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FED651"/>
                  </a:solidFill>
                  <a:latin typeface="Oswald Bold"/>
                </a:rPr>
                <a:t>7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-5400000">
            <a:off x="13806680" y="1328879"/>
            <a:ext cx="268484" cy="7378331"/>
          </a:xfrm>
          <a:prstGeom prst="rect">
            <a:avLst/>
          </a:prstGeom>
          <a:solidFill>
            <a:srgbClr val="FED651"/>
          </a:solidFill>
        </p:spPr>
      </p:sp>
      <p:grpSp>
        <p:nvGrpSpPr>
          <p:cNvPr name="Group 9" id="9"/>
          <p:cNvGrpSpPr/>
          <p:nvPr/>
        </p:nvGrpSpPr>
        <p:grpSpPr>
          <a:xfrm rot="0">
            <a:off x="1829000" y="-56381"/>
            <a:ext cx="5598896" cy="2086722"/>
            <a:chOff x="0" y="0"/>
            <a:chExt cx="7465194" cy="278229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85725"/>
              <a:ext cx="7290367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57612"/>
              <a:ext cx="7465194" cy="1924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>
                  <a:solidFill>
                    <a:srgbClr val="FED651"/>
                  </a:solidFill>
                  <a:latin typeface="League Spartan"/>
                </a:rPr>
                <a:t>Erros na EFD-Contribuições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2174568" y="2615573"/>
            <a:ext cx="466164" cy="38691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036632" y="1976120"/>
            <a:ext cx="6280271" cy="777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</a:p>
          <a:p>
            <a:pPr algn="l">
              <a:lnSpc>
                <a:spcPts val="3884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</a:rPr>
              <a:t>        Alíquota da COFINS indevidamente.</a:t>
            </a: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          Alíquota 7,60%.</a:t>
            </a: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          Impacto nos pagamentos de impostos.</a:t>
            </a:r>
          </a:p>
          <a:p>
            <a:pPr algn="l">
              <a:lnSpc>
                <a:spcPts val="3884"/>
              </a:lnSpc>
            </a:pP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 Cálculo da COFINS sobre uma venda:</a:t>
            </a:r>
          </a:p>
          <a:p>
            <a:pPr algn="l">
              <a:lnSpc>
                <a:spcPts val="3884"/>
              </a:lnSpc>
            </a:pP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           Crédito = R$ 5.000</a:t>
            </a:r>
          </a:p>
          <a:p>
            <a:pPr algn="l">
              <a:lnSpc>
                <a:spcPts val="3884"/>
              </a:lnSpc>
            </a:pP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Venda = R$ 100.000</a:t>
            </a:r>
          </a:p>
          <a:p>
            <a:pPr algn="l">
              <a:lnSpc>
                <a:spcPts val="3884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</a:rPr>
              <a:t>  R$ 100.000 * 7,60% = </a:t>
            </a:r>
            <a:r>
              <a:rPr lang="en-US" sz="2800">
                <a:solidFill>
                  <a:srgbClr val="FFDE59"/>
                </a:solidFill>
                <a:latin typeface="Glacial Indifference"/>
              </a:rPr>
              <a:t>R$ 7.600,00</a:t>
            </a:r>
            <a:r>
              <a:rPr lang="en-US" sz="2775">
                <a:solidFill>
                  <a:srgbClr val="FFFFFF"/>
                </a:solidFill>
                <a:latin typeface="Glacial Indifference"/>
              </a:rPr>
              <a:t> </a:t>
            </a: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Débito = </a:t>
            </a:r>
            <a:r>
              <a:rPr lang="en-US" sz="2775">
                <a:solidFill>
                  <a:srgbClr val="FED651"/>
                </a:solidFill>
                <a:latin typeface="Glacial Indifference"/>
              </a:rPr>
              <a:t>7.600,00</a:t>
            </a:r>
          </a:p>
          <a:p>
            <a:pPr algn="l">
              <a:lnSpc>
                <a:spcPts val="3884"/>
              </a:lnSpc>
            </a:pP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R$  7.600,00 - 5.000 = </a:t>
            </a:r>
            <a:r>
              <a:rPr lang="en-US" sz="2775">
                <a:solidFill>
                  <a:srgbClr val="FF5757"/>
                </a:solidFill>
                <a:latin typeface="Glacial Indifference Bold"/>
              </a:rPr>
              <a:t>R$ 2.400,00</a:t>
            </a:r>
          </a:p>
          <a:p>
            <a:pPr algn="l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</a:rPr>
              <a:t> 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86980"/>
            <a:ext cx="210021" cy="8313041"/>
          </a:xfrm>
          <a:prstGeom prst="rect">
            <a:avLst/>
          </a:prstGeom>
          <a:solidFill>
            <a:srgbClr val="FED651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923461" y="986980"/>
            <a:ext cx="7335839" cy="3777957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-5400000">
            <a:off x="13478384" y="1388380"/>
            <a:ext cx="268484" cy="7378331"/>
          </a:xfrm>
          <a:prstGeom prst="rect">
            <a:avLst/>
          </a:prstGeom>
          <a:solidFill>
            <a:srgbClr val="FED651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7270324" y="113501"/>
            <a:ext cx="1017676" cy="616682"/>
            <a:chOff x="0" y="0"/>
            <a:chExt cx="1356901" cy="82224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FED651"/>
                  </a:solidFill>
                  <a:latin typeface="Oswald Bold"/>
                </a:rPr>
                <a:t>8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82634" y="-56381"/>
            <a:ext cx="5598896" cy="2086722"/>
            <a:chOff x="0" y="0"/>
            <a:chExt cx="7465194" cy="278229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85725"/>
              <a:ext cx="7290367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57612"/>
              <a:ext cx="7465194" cy="1924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>
                  <a:solidFill>
                    <a:srgbClr val="FED651"/>
                  </a:solidFill>
                  <a:latin typeface="League Spartan"/>
                </a:rPr>
                <a:t>Erros na EFD-Contribuições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2319561" y="2449418"/>
            <a:ext cx="466164" cy="38691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176653" y="1874024"/>
            <a:ext cx="6280271" cy="679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</a:p>
          <a:p>
            <a:pPr algn="l">
              <a:lnSpc>
                <a:spcPts val="3884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</a:rPr>
              <a:t>        Alíquota de ICMS indevidamente.</a:t>
            </a: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          Impacto nos pagamentos de impostos.</a:t>
            </a:r>
          </a:p>
          <a:p>
            <a:pPr algn="l">
              <a:lnSpc>
                <a:spcPts val="3884"/>
              </a:lnSpc>
            </a:pP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 Cálculo do ICMS sobre uma venda:</a:t>
            </a: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              </a:t>
            </a: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             Operação com alíquota 20%</a:t>
            </a: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          </a:t>
            </a: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       Venda = R$ 100.000</a:t>
            </a: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       R$ 100.000 * 20% = </a:t>
            </a:r>
            <a:r>
              <a:rPr lang="en-US" sz="2775">
                <a:solidFill>
                  <a:srgbClr val="FF5757"/>
                </a:solidFill>
                <a:latin typeface="Glacial Indifference Bold"/>
              </a:rPr>
              <a:t>R$ 20.000 </a:t>
            </a: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</a:t>
            </a: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  </a:t>
            </a: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3031759" y="5398704"/>
            <a:ext cx="349360" cy="2899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86980"/>
            <a:ext cx="210021" cy="8313041"/>
          </a:xfrm>
          <a:prstGeom prst="rect">
            <a:avLst/>
          </a:prstGeom>
          <a:solidFill>
            <a:srgbClr val="FED651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914856" y="0"/>
            <a:ext cx="5598896" cy="2086722"/>
            <a:chOff x="0" y="0"/>
            <a:chExt cx="7465194" cy="27822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85725"/>
              <a:ext cx="7290367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57612"/>
              <a:ext cx="7465194" cy="1924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>
                  <a:solidFill>
                    <a:srgbClr val="FED651"/>
                  </a:solidFill>
                  <a:latin typeface="League Spartan"/>
                </a:rPr>
                <a:t>Erros na EFD-Contribuições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-5400000">
            <a:off x="13270032" y="2483408"/>
            <a:ext cx="268484" cy="7378331"/>
          </a:xfrm>
          <a:prstGeom prst="rect">
            <a:avLst/>
          </a:prstGeom>
          <a:solidFill>
            <a:srgbClr val="FED651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7270324" y="137812"/>
            <a:ext cx="1017676" cy="616682"/>
            <a:chOff x="0" y="0"/>
            <a:chExt cx="1356901" cy="82224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62517"/>
              <a:ext cx="1345244" cy="52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640">
                  <a:solidFill>
                    <a:srgbClr val="FED651"/>
                  </a:solidFill>
                  <a:latin typeface="Oswald Bold"/>
                </a:rPr>
                <a:t>9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04265"/>
              <a:ext cx="1351072" cy="11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356901" cy="10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717080" y="986980"/>
            <a:ext cx="7376360" cy="494216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914856" y="2427517"/>
            <a:ext cx="6280271" cy="339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</a:p>
          <a:p>
            <a:pPr algn="l">
              <a:lnSpc>
                <a:spcPts val="3884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</a:rPr>
              <a:t>        Como</a:t>
            </a:r>
            <a:r>
              <a:rPr lang="en-US" sz="2775">
                <a:solidFill>
                  <a:srgbClr val="FFFFFF"/>
                </a:solidFill>
                <a:latin typeface="Glacial Indifference"/>
              </a:rPr>
              <a:t> os Softwares de gestão que confeccionam os arquivos digitais recebem as informações.  </a:t>
            </a: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       </a:t>
            </a:r>
          </a:p>
          <a:p>
            <a:pPr algn="l">
              <a:lnSpc>
                <a:spcPts val="3884"/>
              </a:lnSpc>
            </a:pPr>
            <a:r>
              <a:rPr lang="en-US" sz="2775">
                <a:solidFill>
                  <a:srgbClr val="FFFFFF"/>
                </a:solidFill>
                <a:latin typeface="Glacial Indifference"/>
              </a:rPr>
              <a:t>        Responsáveis por cadastros, sem conhecimentos específicos.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991564" y="3031520"/>
            <a:ext cx="466164" cy="38691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991564" y="4950042"/>
            <a:ext cx="466164" cy="3869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DADKZti9ItA</dc:identifier>
  <dcterms:modified xsi:type="dcterms:W3CDTF">2011-08-01T06:04:30Z</dcterms:modified>
  <cp:revision>1</cp:revision>
  <dc:title>Syscorrection Fiscal</dc:title>
</cp:coreProperties>
</file>